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1"/>
  </p:notesMasterIdLst>
  <p:sldIdLst>
    <p:sldId id="256" r:id="rId5"/>
    <p:sldId id="257" r:id="rId6"/>
    <p:sldId id="263" r:id="rId7"/>
    <p:sldId id="1996" r:id="rId8"/>
    <p:sldId id="1924" r:id="rId9"/>
    <p:sldId id="1994" r:id="rId10"/>
    <p:sldId id="294" r:id="rId11"/>
    <p:sldId id="10561" r:id="rId12"/>
    <p:sldId id="2000" r:id="rId13"/>
    <p:sldId id="10563" r:id="rId14"/>
    <p:sldId id="10565" r:id="rId15"/>
    <p:sldId id="10566" r:id="rId16"/>
    <p:sldId id="10564" r:id="rId17"/>
    <p:sldId id="10568" r:id="rId18"/>
    <p:sldId id="10567" r:id="rId19"/>
    <p:sldId id="1056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63"/>
            <p14:sldId id="1996"/>
            <p14:sldId id="1924"/>
            <p14:sldId id="1994"/>
            <p14:sldId id="294"/>
            <p14:sldId id="10561"/>
            <p14:sldId id="2000"/>
            <p14:sldId id="10563"/>
            <p14:sldId id="10565"/>
            <p14:sldId id="10566"/>
            <p14:sldId id="10564"/>
            <p14:sldId id="10568"/>
            <p14:sldId id="10567"/>
            <p14:sldId id="1056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Gillum" initials="CG" lastIdx="4" clrIdx="0">
    <p:extLst>
      <p:ext uri="{19B8F6BF-5375-455C-9EA6-DF929625EA0E}">
        <p15:presenceInfo xmlns:p15="http://schemas.microsoft.com/office/powerpoint/2012/main" userId="S::cgillum@microsoft.com::97f6bb88-2648-41df-a21a-791c5eac52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DE85E-B906-D24E-B2CF-A295F238DB26}" v="30" dt="2019-09-24T18:00:25.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77007" autoAdjust="0"/>
  </p:normalViewPr>
  <p:slideViewPr>
    <p:cSldViewPr snapToGrid="0">
      <p:cViewPr varScale="1">
        <p:scale>
          <a:sx n="84" d="100"/>
          <a:sy n="84" d="100"/>
        </p:scale>
        <p:origin x="5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4167118A-CB45-48CE-AC1D-CD7C55B6BA37}"/>
    <pc:docChg chg="custSel delSld modSld modSection">
      <pc:chgData name="Beth Massi" userId="478c1bcf29534cd8" providerId="LiveId" clId="{4167118A-CB45-48CE-AC1D-CD7C55B6BA37}" dt="2019-09-24T22:16:35.271" v="7" actId="47"/>
      <pc:docMkLst>
        <pc:docMk/>
      </pc:docMkLst>
      <pc:sldChg chg="del">
        <pc:chgData name="Beth Massi" userId="478c1bcf29534cd8" providerId="LiveId" clId="{4167118A-CB45-48CE-AC1D-CD7C55B6BA37}" dt="2019-09-24T22:16:33.412" v="5" actId="47"/>
        <pc:sldMkLst>
          <pc:docMk/>
          <pc:sldMk cId="3869674650" sldId="260"/>
        </pc:sldMkLst>
      </pc:sldChg>
      <pc:sldChg chg="del">
        <pc:chgData name="Beth Massi" userId="478c1bcf29534cd8" providerId="LiveId" clId="{4167118A-CB45-48CE-AC1D-CD7C55B6BA37}" dt="2019-09-24T22:16:34.582" v="6" actId="47"/>
        <pc:sldMkLst>
          <pc:docMk/>
          <pc:sldMk cId="2859071109" sldId="261"/>
        </pc:sldMkLst>
      </pc:sldChg>
      <pc:sldChg chg="del">
        <pc:chgData name="Beth Massi" userId="478c1bcf29534cd8" providerId="LiveId" clId="{4167118A-CB45-48CE-AC1D-CD7C55B6BA37}" dt="2019-09-24T22:16:35.271" v="7" actId="47"/>
        <pc:sldMkLst>
          <pc:docMk/>
          <pc:sldMk cId="1725036062" sldId="262"/>
        </pc:sldMkLst>
      </pc:sldChg>
      <pc:sldChg chg="modSp delCm">
        <pc:chgData name="Beth Massi" userId="478c1bcf29534cd8" providerId="LiveId" clId="{4167118A-CB45-48CE-AC1D-CD7C55B6BA37}" dt="2019-09-24T22:16:21.247" v="4" actId="20577"/>
        <pc:sldMkLst>
          <pc:docMk/>
          <pc:sldMk cId="921807742" sldId="2000"/>
        </pc:sldMkLst>
        <pc:spChg chg="mod">
          <ac:chgData name="Beth Massi" userId="478c1bcf29534cd8" providerId="LiveId" clId="{4167118A-CB45-48CE-AC1D-CD7C55B6BA37}" dt="2019-09-24T22:16:21.247" v="4" actId="20577"/>
          <ac:spMkLst>
            <pc:docMk/>
            <pc:sldMk cId="921807742" sldId="2000"/>
            <ac:spMk id="5" creationId="{CF48A9EE-017B-BB46-9F44-4744C43351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aseline="0"/>
              <a:t>&gt; So in Durable Functions, we introduce the concept of “an orchestrator" that will orchestrate or manage what happens between rest of the Functions. </a:t>
            </a:r>
          </a:p>
          <a:p>
            <a:endParaRPr lang="en-US" sz="3200" baseline="0"/>
          </a:p>
          <a:p>
            <a:r>
              <a:rPr lang="en-US" sz="3200" baseline="0"/>
              <a:t>&gt; It is responsible for calling and receiving output from activity functions that you’re familiar with as regular functions. When an activity returns, it return value becomes part of the local state of the orchestrator function so you’re able to work with it as any other variable in that block of code. </a:t>
            </a:r>
          </a:p>
          <a:p>
            <a:endParaRPr lang="en-US" sz="3200" baseline="0"/>
          </a:p>
          <a:p>
            <a:r>
              <a:rPr lang="en-US" sz="3200"/>
              <a:t>&gt; </a:t>
            </a:r>
            <a:r>
              <a:rPr lang="en-US" sz="3200" err="1"/>
              <a:t>CallFunctionAsync</a:t>
            </a:r>
            <a:r>
              <a:rPr lang="en-US" sz="3200"/>
              <a:t> uses queues under the covers, thus they can be scaled out to multiple VMs.</a:t>
            </a:r>
          </a:p>
          <a:p>
            <a:endParaRPr lang="en-US" sz="3200"/>
          </a:p>
          <a:p>
            <a:r>
              <a:rPr lang="en-US" sz="3200"/>
              <a:t>The other thing is that if I want to have exceptions in my code, say something goes wrong in a particular function, I can do that.</a:t>
            </a:r>
            <a:r>
              <a:rPr lang="en-US" sz="3200" baseline="0"/>
              <a:t> We’re all familiar with the syntax and now we can do it in a distributed way. </a:t>
            </a:r>
            <a:endParaRPr lang="en-US" sz="3200"/>
          </a:p>
          <a:p>
            <a:endParaRPr lang="en-US" sz="3200"/>
          </a:p>
          <a:p>
            <a:r>
              <a:rPr lang="en-US" sz="3200"/>
              <a:t>Mention rewind feature to talk about in new developments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7145BA-C3B4-4DFD-8BEA-002ACC8A21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85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Imagine</a:t>
            </a:r>
            <a:r>
              <a:rPr lang="en-US" baseline="0"/>
              <a:t> a scenario where I have to take the output of a Function and use it as the input to call another Function. I’ll have to coordinate the chaining manually. </a:t>
            </a:r>
          </a:p>
          <a:p>
            <a:pPr marL="228600" indent="-228600">
              <a:buAutoNum type="arabicPeriod"/>
            </a:pPr>
            <a:endParaRPr lang="en-US" baseline="0"/>
          </a:p>
          <a:p>
            <a:pPr marL="228600" indent="-228600">
              <a:buAutoNum type="arabicPeriod"/>
            </a:pPr>
            <a:r>
              <a:rPr lang="en-US" baseline="0"/>
              <a:t>If I have to have a function that takes some sort of event and then parallelizes it into multiple Functions, I can still do that but how will I know when all Functions have finished executing so I can aggregate the results and move on. </a:t>
            </a:r>
          </a:p>
          <a:p>
            <a:pPr marL="228600" indent="-228600">
              <a:buAutoNum type="arabicPeriod"/>
            </a:pPr>
            <a:endParaRPr lang="en-US" baseline="0"/>
          </a:p>
          <a:p>
            <a:pPr marL="228600" indent="-228600">
              <a:buAutoNum type="arabicPeriod"/>
            </a:pPr>
            <a:r>
              <a:rPr lang="en-US" baseline="0"/>
              <a:t>What if I had to listen on multiple events and aggregate their outcome to determine which specific job or function to run in my application. </a:t>
            </a:r>
          </a:p>
          <a:p>
            <a:pPr marL="228600" indent="-228600">
              <a:buAutoNum type="arabicPeriod"/>
            </a:pPr>
            <a:endParaRPr lang="en-US" baseline="0"/>
          </a:p>
          <a:p>
            <a:pPr marL="228600" indent="-228600">
              <a:buAutoNum type="arabicPeriod"/>
            </a:pPr>
            <a:r>
              <a:rPr lang="en-US"/>
              <a:t>What if I wanted</a:t>
            </a:r>
            <a:r>
              <a:rPr lang="en-US" baseline="0"/>
              <a:t> to do some kind of extended monitoring on an endpoint? For example, if I were to monitor the temperature of a remote machine and take action x if the temperature were lower than a certain threshold, else do y or run job y. </a:t>
            </a:r>
          </a:p>
          <a:p>
            <a:pPr marL="228600" indent="-228600">
              <a:buAutoNum type="arabicPeriod"/>
            </a:pPr>
            <a:endParaRPr lang="en-US" baseline="0"/>
          </a:p>
          <a:p>
            <a:pPr marL="228600" indent="-228600">
              <a:buAutoNum type="arabicPeriod"/>
            </a:pPr>
            <a:r>
              <a:rPr lang="en-US" baseline="0"/>
              <a:t>What if I have an API or endpoint that was running for a long time? I know Functions are short-lived but sometimes you guys put some serious load on them. Could there be a mechanism to provide status of the execution back to the client so they’re not left hanging? </a:t>
            </a:r>
          </a:p>
          <a:p>
            <a:pPr marL="228600" indent="-228600">
              <a:buAutoNum type="arabicPeriod"/>
            </a:pPr>
            <a:endParaRPr lang="en-US" baseline="0"/>
          </a:p>
          <a:p>
            <a:pPr marL="228600" indent="-228600">
              <a:buAutoNum type="arabicPeriod"/>
            </a:pPr>
            <a:r>
              <a:rPr lang="en-US" baseline="0"/>
              <a:t>And lastly, what if I wanted to get some sort of human interaction in there? For example, if I am to do some sort of 2FA in the middle of my function execution but also don</a:t>
            </a:r>
            <a:r>
              <a:rPr lang="mr-IN" baseline="0"/>
              <a:t>’</a:t>
            </a:r>
            <a:r>
              <a:rPr lang="en-US" baseline="0"/>
              <a:t>t want to wait forever because sometimes people take forever to reply especially when the texts are automated. </a:t>
            </a:r>
          </a:p>
          <a:p>
            <a:pPr marL="228600" indent="-228600">
              <a:buAutoNum type="arabicPeriod"/>
            </a:pPr>
            <a:endParaRPr lang="en-US" baseline="0"/>
          </a:p>
          <a:p>
            <a:pPr marL="0" indent="0">
              <a:buNone/>
            </a:pPr>
            <a:r>
              <a:rPr lang="en-US" baseline="0"/>
              <a:t>Today, I’m going to be talking about some of these problems </a:t>
            </a:r>
            <a:r>
              <a:rPr lang="mr-IN" baseline="0"/>
              <a:t>–</a:t>
            </a:r>
            <a:r>
              <a:rPr lang="en-US" baseline="0"/>
              <a:t> how you can approach them in regular </a:t>
            </a:r>
            <a:r>
              <a:rPr lang="en-US" baseline="0" err="1"/>
              <a:t>FaaS</a:t>
            </a:r>
            <a:r>
              <a:rPr lang="en-US" baseline="0"/>
              <a:t>? And how they can be simplified with the technology of </a:t>
            </a:r>
            <a:r>
              <a:rPr lang="en-US" b="1" baseline="0"/>
              <a:t>Durable Functions. </a:t>
            </a:r>
            <a:endParaRPr lang="en-US" baseline="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91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Grasping how orchestrators use execution history to replay and rebuild their local state is key to understanding how Durable Functions works, so let’s walk through the execution of a simple orchestrator function.</a:t>
            </a:r>
          </a:p>
          <a:p>
            <a:endParaRPr lang="en-US"/>
          </a:p>
          <a:p>
            <a:r>
              <a:rPr lang="en-US"/>
              <a:t>The light blue box at the top of the slide is the orchestrator’s code. </a:t>
            </a:r>
          </a:p>
          <a:p>
            <a:r>
              <a:rPr lang="en-US"/>
              <a:t>“</a:t>
            </a:r>
            <a:r>
              <a:rPr lang="en-US" err="1"/>
              <a:t>SayHello</a:t>
            </a:r>
            <a:r>
              <a:rPr lang="en-US"/>
              <a:t>” our activity function, which returns “Hello” and whatever input you give it.</a:t>
            </a:r>
          </a:p>
          <a:p>
            <a:r>
              <a:rPr lang="en-US"/>
              <a:t>Our execution history is currently empty. As we start to record events, they’ll show up here. (Indicate area.)</a:t>
            </a:r>
          </a:p>
          <a:p>
            <a:endParaRPr lang="en-US"/>
          </a:p>
          <a:p>
            <a:r>
              <a:rPr lang="en-US"/>
              <a:t>1. A request is made to the orchestrator function.</a:t>
            </a:r>
          </a:p>
          <a:p>
            <a:r>
              <a:rPr lang="en-US"/>
              <a:t>2. The orchestrator starts and begins executing until it’s asked to await some async work. In this case, we want to call an activity function.</a:t>
            </a:r>
          </a:p>
          <a:p>
            <a:r>
              <a:rPr lang="en-US"/>
              <a:t>3. The orchestrator checks the execution history for a record of the activity function.</a:t>
            </a:r>
          </a:p>
          <a:p>
            <a:r>
              <a:rPr lang="en-US"/>
              <a:t>4. There’s no record of the activity function being called or completed, so the orchestrator schedules that work.</a:t>
            </a:r>
          </a:p>
          <a:p>
            <a:r>
              <a:rPr lang="en-US"/>
              <a:t>5. While the orchestrator waits on work to complete, it shuts down.</a:t>
            </a:r>
          </a:p>
          <a:p>
            <a:r>
              <a:rPr lang="en-US"/>
              <a:t>5. The scheduled activity function runs. </a:t>
            </a:r>
          </a:p>
          <a:p>
            <a:r>
              <a:rPr lang="en-US"/>
              <a:t>6. A record of this is added to the execution history. In this case we produced output, so that’s stored.</a:t>
            </a:r>
          </a:p>
          <a:p>
            <a:r>
              <a:rPr lang="en-US"/>
              <a:t>7. Now the orchestrator has more work to do. It restarts and executes its code **from the beginning** to build up its local state.</a:t>
            </a:r>
          </a:p>
          <a:p>
            <a:r>
              <a:rPr lang="en-US"/>
              <a:t>8. As before, the orchestrator executes until it reaches an await.</a:t>
            </a:r>
          </a:p>
          <a:p>
            <a:r>
              <a:rPr lang="en-US"/>
              <a:t>9. The orchestrator checks the execution history. This time there’s a record of the async work being done.</a:t>
            </a:r>
          </a:p>
          <a:p>
            <a:r>
              <a:rPr lang="en-US"/>
              <a:t>10. The activity function’s stored output is passed back to the orchestrator. In this case, the value is added to a list of strings.</a:t>
            </a:r>
          </a:p>
          <a:p>
            <a:r>
              <a:rPr lang="en-US"/>
              <a:t>11. The orchestrator continues executing. In a more complex orchestrator with multiple await calls, the checkpoint, schedule and replay steps would repeat for each one. This orchestrator runs to completion and returns its output.</a:t>
            </a:r>
          </a:p>
          <a:p>
            <a:r>
              <a:rPr lang="en-US"/>
              <a:t>12. And we’re done!</a:t>
            </a:r>
          </a:p>
          <a:p>
            <a:endParaRPr lang="en-US"/>
          </a:p>
          <a:p>
            <a:r>
              <a:rPr lang="en-US"/>
              <a:t>- How does the framework know to wake 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29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2369441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2381720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AB7E-50EF-4320-A59B-1F11DD4F3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2E8D1-FDE6-4596-9D5C-D6A260EBAA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691B3-31A0-4CD0-A5DF-B9C44A8AD72E}"/>
              </a:ext>
            </a:extLst>
          </p:cNvPr>
          <p:cNvSpPr>
            <a:spLocks noGrp="1"/>
          </p:cNvSpPr>
          <p:nvPr>
            <p:ph type="dt" sz="half" idx="10"/>
          </p:nvPr>
        </p:nvSpPr>
        <p:spPr/>
        <p:txBody>
          <a:bodyPr/>
          <a:lstStyle/>
          <a:p>
            <a:fld id="{6C0AE566-7106-47FD-AED9-0B2A38A48A40}" type="datetimeFigureOut">
              <a:rPr lang="en-US" smtClean="0"/>
              <a:t>9/24/2019</a:t>
            </a:fld>
            <a:endParaRPr lang="en-US"/>
          </a:p>
        </p:txBody>
      </p:sp>
      <p:sp>
        <p:nvSpPr>
          <p:cNvPr id="5" name="Footer Placeholder 4">
            <a:extLst>
              <a:ext uri="{FF2B5EF4-FFF2-40B4-BE49-F238E27FC236}">
                <a16:creationId xmlns:a16="http://schemas.microsoft.com/office/drawing/2014/main" id="{AD2761A3-1E1B-4264-AAF3-0D126A99C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93F84-F69D-44AF-9CAD-3672863EA121}"/>
              </a:ext>
            </a:extLst>
          </p:cNvPr>
          <p:cNvSpPr>
            <a:spLocks noGrp="1"/>
          </p:cNvSpPr>
          <p:nvPr>
            <p:ph type="sldNum" sz="quarter" idx="12"/>
          </p:nvPr>
        </p:nvSpPr>
        <p:spPr/>
        <p:txBody>
          <a:bodyPr/>
          <a:lstStyle/>
          <a:p>
            <a:fld id="{B6D58D34-436B-4889-A9DE-491311E65AD9}" type="slidenum">
              <a:rPr lang="en-US" smtClean="0"/>
              <a:t>‹#›</a:t>
            </a:fld>
            <a:endParaRPr lang="en-US"/>
          </a:p>
        </p:txBody>
      </p:sp>
    </p:spTree>
    <p:extLst>
      <p:ext uri="{BB962C8B-B14F-4D97-AF65-F5344CB8AC3E}">
        <p14:creationId xmlns:p14="http://schemas.microsoft.com/office/powerpoint/2010/main" val="971443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500407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4480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085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6" r:id="rId17"/>
    <p:sldLayoutId id="2147483757" r:id="rId18"/>
    <p:sldLayoutId id="21474837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www.cloudmonix.com/blog/cloudmonix-vs-native-azure/" TargetMode="External"/><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hyperlink" Target="https://www.npmjs.com/package/azure-functions-cli"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www.npmjs.com/package/azure-functions-cli" TargetMode="External"/><Relationship Id="rId5" Type="http://schemas.openxmlformats.org/officeDocument/2006/relationships/image" Target="../media/image21.png"/><Relationship Id="rId10" Type="http://schemas.openxmlformats.org/officeDocument/2006/relationships/image" Target="../media/image27.svg"/><Relationship Id="rId4" Type="http://schemas.openxmlformats.org/officeDocument/2006/relationships/hyperlink" Target="http://www.cloudmonix.com/blog/cloudmonix-vs-native-azure/" TargetMode="Externa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aka.ms/durable/entitysamples" TargetMode="External"/><Relationship Id="rId2" Type="http://schemas.openxmlformats.org/officeDocument/2006/relationships/hyperlink" Target="http://aka.ms/durable/2docs" TargetMode="External"/><Relationship Id="rId1" Type="http://schemas.openxmlformats.org/officeDocument/2006/relationships/slideLayout" Target="../slideLayouts/slideLayout16.xml"/><Relationship Id="rId4" Type="http://schemas.openxmlformats.org/officeDocument/2006/relationships/hyperlink" Target="http://aka.ms/durable/circuitsamp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02696" y="4234070"/>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43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9859" y="4511261"/>
            <a:ext cx="914400" cy="914400"/>
          </a:xfrm>
          <a:prstGeom prst="rect">
            <a:avLst/>
          </a:prstGeom>
        </p:spPr>
      </p:pic>
    </p:spTree>
    <p:extLst>
      <p:ext uri="{BB962C8B-B14F-4D97-AF65-F5344CB8AC3E}">
        <p14:creationId xmlns:p14="http://schemas.microsoft.com/office/powerpoint/2010/main" val="187354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3096" y="4981785"/>
            <a:ext cx="914400" cy="914400"/>
          </a:xfrm>
          <a:prstGeom prst="rect">
            <a:avLst/>
          </a:prstGeom>
        </p:spPr>
      </p:pic>
    </p:spTree>
    <p:extLst>
      <p:ext uri="{BB962C8B-B14F-4D97-AF65-F5344CB8AC3E}">
        <p14:creationId xmlns:p14="http://schemas.microsoft.com/office/powerpoint/2010/main" val="286248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descr="A picture containing object&#10;&#10;Description automatically generated">
            <a:extLst>
              <a:ext uri="{FF2B5EF4-FFF2-40B4-BE49-F238E27FC236}">
                <a16:creationId xmlns:a16="http://schemas.microsoft.com/office/drawing/2014/main" id="{22749017-D733-0949-A25B-FDF472A8EC0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B3D6499-234D-2C49-A5A2-3E76A64DE500}"/>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pic>
        <p:nvPicPr>
          <p:cNvPr id="18" name="Graphic 17" descr="Traffic light">
            <a:extLst>
              <a:ext uri="{FF2B5EF4-FFF2-40B4-BE49-F238E27FC236}">
                <a16:creationId xmlns:a16="http://schemas.microsoft.com/office/drawing/2014/main" id="{C5CC30AF-6D65-5147-9580-AFE18B3BAF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23096" y="4981785"/>
            <a:ext cx="914400" cy="914400"/>
          </a:xfrm>
          <a:prstGeom prst="rect">
            <a:avLst/>
          </a:prstGeom>
        </p:spPr>
      </p:pic>
    </p:spTree>
    <p:extLst>
      <p:ext uri="{BB962C8B-B14F-4D97-AF65-F5344CB8AC3E}">
        <p14:creationId xmlns:p14="http://schemas.microsoft.com/office/powerpoint/2010/main" val="184255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F3E7-1F45-CB49-9275-78350C9C7C84}"/>
              </a:ext>
            </a:extLst>
          </p:cNvPr>
          <p:cNvSpPr>
            <a:spLocks noGrp="1"/>
          </p:cNvSpPr>
          <p:nvPr>
            <p:ph type="title"/>
          </p:nvPr>
        </p:nvSpPr>
        <p:spPr/>
        <p:txBody>
          <a:bodyPr/>
          <a:lstStyle/>
          <a:p>
            <a:r>
              <a:rPr lang="en-US" dirty="0"/>
              <a:t>Circuit Breaker Pattern</a:t>
            </a:r>
          </a:p>
        </p:txBody>
      </p:sp>
      <p:pic>
        <p:nvPicPr>
          <p:cNvPr id="5" name="Picture 4" descr="A picture containing text&#10;&#10;Description automatically generated">
            <a:extLst>
              <a:ext uri="{FF2B5EF4-FFF2-40B4-BE49-F238E27FC236}">
                <a16:creationId xmlns:a16="http://schemas.microsoft.com/office/drawing/2014/main" id="{89781259-D4A6-8842-91C5-FAEB0D4E401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69392" y="4255053"/>
            <a:ext cx="1426817" cy="1426817"/>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0BD6D69-4607-8B40-9E94-8954B3A6EE8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64383" y="4255054"/>
            <a:ext cx="1426816" cy="1426816"/>
          </a:xfrm>
          <a:prstGeom prst="rect">
            <a:avLst/>
          </a:prstGeom>
        </p:spPr>
      </p:pic>
      <p:sp>
        <p:nvSpPr>
          <p:cNvPr id="10" name="Can 9">
            <a:extLst>
              <a:ext uri="{FF2B5EF4-FFF2-40B4-BE49-F238E27FC236}">
                <a16:creationId xmlns:a16="http://schemas.microsoft.com/office/drawing/2014/main" id="{DE8A67B8-C36E-3A44-A1A1-F6BE3ADD7B76}"/>
              </a:ext>
            </a:extLst>
          </p:cNvPr>
          <p:cNvSpPr/>
          <p:nvPr/>
        </p:nvSpPr>
        <p:spPr bwMode="auto">
          <a:xfrm>
            <a:off x="8636000" y="4113144"/>
            <a:ext cx="1258957" cy="16686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10;&#10;Description automatically generated">
            <a:extLst>
              <a:ext uri="{FF2B5EF4-FFF2-40B4-BE49-F238E27FC236}">
                <a16:creationId xmlns:a16="http://schemas.microsoft.com/office/drawing/2014/main" id="{24781127-5EE8-E84C-9990-28D45752A2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12904" y="3131860"/>
            <a:ext cx="1426816" cy="142681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3FE96370-83A3-7E4E-99E6-3225943E39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72539" y="5089387"/>
            <a:ext cx="1426816" cy="1426816"/>
          </a:xfrm>
          <a:prstGeom prst="rect">
            <a:avLst/>
          </a:prstGeom>
        </p:spPr>
      </p:pic>
      <p:cxnSp>
        <p:nvCxnSpPr>
          <p:cNvPr id="14" name="Straight Arrow Connector 13">
            <a:extLst>
              <a:ext uri="{FF2B5EF4-FFF2-40B4-BE49-F238E27FC236}">
                <a16:creationId xmlns:a16="http://schemas.microsoft.com/office/drawing/2014/main" id="{BA0FFFCE-4C70-924F-A2E1-E2E65B68F33A}"/>
              </a:ext>
            </a:extLst>
          </p:cNvPr>
          <p:cNvCxnSpPr/>
          <p:nvPr/>
        </p:nvCxnSpPr>
        <p:spPr>
          <a:xfrm>
            <a:off x="2926521" y="4968461"/>
            <a:ext cx="126116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5F2D89-4E5F-9F4E-8F95-6E1536633783}"/>
              </a:ext>
            </a:extLst>
          </p:cNvPr>
          <p:cNvCxnSpPr/>
          <p:nvPr/>
        </p:nvCxnSpPr>
        <p:spPr>
          <a:xfrm>
            <a:off x="7094330" y="4947478"/>
            <a:ext cx="1261166"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F57C70BC-2A5D-F143-AEFD-4CB1E8B902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9859" y="4511261"/>
            <a:ext cx="914400" cy="914400"/>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F74A3AA2-4DEE-A44D-8997-4FE2661081B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078922" y="1471441"/>
            <a:ext cx="1426816" cy="1426816"/>
          </a:xfrm>
          <a:prstGeom prst="rect">
            <a:avLst/>
          </a:prstGeom>
        </p:spPr>
      </p:pic>
      <p:sp>
        <p:nvSpPr>
          <p:cNvPr id="16" name="TextBox 15">
            <a:extLst>
              <a:ext uri="{FF2B5EF4-FFF2-40B4-BE49-F238E27FC236}">
                <a16:creationId xmlns:a16="http://schemas.microsoft.com/office/drawing/2014/main" id="{77CA85BC-6668-5442-828B-F0E151A32219}"/>
              </a:ext>
            </a:extLst>
          </p:cNvPr>
          <p:cNvSpPr txBox="1"/>
          <p:nvPr/>
        </p:nvSpPr>
        <p:spPr>
          <a:xfrm>
            <a:off x="2926521" y="2885005"/>
            <a:ext cx="17316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Durable Entity</a:t>
            </a:r>
          </a:p>
        </p:txBody>
      </p:sp>
      <p:cxnSp>
        <p:nvCxnSpPr>
          <p:cNvPr id="6" name="Straight Arrow Connector 5">
            <a:extLst>
              <a:ext uri="{FF2B5EF4-FFF2-40B4-BE49-F238E27FC236}">
                <a16:creationId xmlns:a16="http://schemas.microsoft.com/office/drawing/2014/main" id="{40E91519-9564-664B-AD64-B74F12F17DC3}"/>
              </a:ext>
            </a:extLst>
          </p:cNvPr>
          <p:cNvCxnSpPr/>
          <p:nvPr/>
        </p:nvCxnSpPr>
        <p:spPr>
          <a:xfrm flipH="1" flipV="1">
            <a:off x="4505738" y="2564414"/>
            <a:ext cx="1133061" cy="7918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Graphic 8" descr="Traffic light">
            <a:extLst>
              <a:ext uri="{FF2B5EF4-FFF2-40B4-BE49-F238E27FC236}">
                <a16:creationId xmlns:a16="http://schemas.microsoft.com/office/drawing/2014/main" id="{C111538B-03AF-E349-BA02-322E9467A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83339" y="4968461"/>
            <a:ext cx="914400" cy="914400"/>
          </a:xfrm>
          <a:prstGeom prst="rect">
            <a:avLst/>
          </a:prstGeom>
        </p:spPr>
      </p:pic>
      <p:cxnSp>
        <p:nvCxnSpPr>
          <p:cNvPr id="17" name="Straight Arrow Connector 16">
            <a:extLst>
              <a:ext uri="{FF2B5EF4-FFF2-40B4-BE49-F238E27FC236}">
                <a16:creationId xmlns:a16="http://schemas.microsoft.com/office/drawing/2014/main" id="{7D432D5F-EE30-3541-977E-90483571ECBD}"/>
              </a:ext>
            </a:extLst>
          </p:cNvPr>
          <p:cNvCxnSpPr>
            <a:cxnSpLocks/>
          </p:cNvCxnSpPr>
          <p:nvPr/>
        </p:nvCxnSpPr>
        <p:spPr>
          <a:xfrm flipH="1">
            <a:off x="3622815" y="3727729"/>
            <a:ext cx="14356" cy="1054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9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96D7-FF3D-AA48-A558-484955F9273F}"/>
              </a:ext>
            </a:extLst>
          </p:cNvPr>
          <p:cNvSpPr>
            <a:spLocks noGrp="1"/>
          </p:cNvSpPr>
          <p:nvPr>
            <p:ph type="title"/>
          </p:nvPr>
        </p:nvSpPr>
        <p:spPr/>
        <p:txBody>
          <a:bodyPr/>
          <a:lstStyle/>
          <a:p>
            <a:r>
              <a:rPr lang="en-US" dirty="0"/>
              <a:t>Resources and Learn More….</a:t>
            </a:r>
          </a:p>
        </p:txBody>
      </p:sp>
      <p:sp>
        <p:nvSpPr>
          <p:cNvPr id="3" name="Content Placeholder 2">
            <a:extLst>
              <a:ext uri="{FF2B5EF4-FFF2-40B4-BE49-F238E27FC236}">
                <a16:creationId xmlns:a16="http://schemas.microsoft.com/office/drawing/2014/main" id="{674479C9-8F85-5544-B743-1198E46A00B3}"/>
              </a:ext>
            </a:extLst>
          </p:cNvPr>
          <p:cNvSpPr>
            <a:spLocks noGrp="1"/>
          </p:cNvSpPr>
          <p:nvPr>
            <p:ph idx="1"/>
          </p:nvPr>
        </p:nvSpPr>
        <p:spPr>
          <a:xfrm>
            <a:off x="269241" y="1189178"/>
            <a:ext cx="11653521" cy="5916684"/>
          </a:xfrm>
        </p:spPr>
        <p:txBody>
          <a:bodyPr/>
          <a:lstStyle/>
          <a:p>
            <a:r>
              <a:rPr lang="en-US" dirty="0"/>
              <a:t>Durable 2.0 docs: </a:t>
            </a:r>
          </a:p>
          <a:p>
            <a:r>
              <a:rPr lang="en-US" dirty="0">
                <a:hlinkClick r:id="rId2"/>
              </a:rPr>
              <a:t>http://aka.ms/durable/2docs</a:t>
            </a:r>
            <a:endParaRPr lang="en-US" dirty="0"/>
          </a:p>
          <a:p>
            <a:r>
              <a:rPr lang="en-US" dirty="0"/>
              <a:t>Durable Entity Samples: </a:t>
            </a:r>
            <a:r>
              <a:rPr lang="en-US" dirty="0">
                <a:hlinkClick r:id="rId3"/>
              </a:rPr>
              <a:t>http://aka.ms/durable/entitysamples</a:t>
            </a:r>
            <a:endParaRPr lang="en-US" dirty="0"/>
          </a:p>
          <a:p>
            <a:r>
              <a:rPr lang="en-US" dirty="0"/>
              <a:t>Circuit Breaker Sample:</a:t>
            </a:r>
          </a:p>
          <a:p>
            <a:r>
              <a:rPr lang="en-US" dirty="0">
                <a:hlinkClick r:id="rId4"/>
              </a:rPr>
              <a:t>http://aka.ms/durable/circuitsample</a:t>
            </a:r>
            <a:endParaRPr lang="en-US" dirty="0"/>
          </a:p>
          <a:p>
            <a:endParaRPr lang="en-US" dirty="0"/>
          </a:p>
          <a:p>
            <a:pPr marL="0" indent="0">
              <a:buNone/>
            </a:pPr>
            <a:r>
              <a:rPr lang="en-US" dirty="0"/>
              <a:t>Reach out on twitter: @</a:t>
            </a:r>
            <a:r>
              <a:rPr lang="en-US" dirty="0" err="1"/>
              <a:t>jeffhollan</a:t>
            </a:r>
            <a:endParaRPr lang="en-US" dirty="0"/>
          </a:p>
          <a:p>
            <a:endParaRPr lang="en-US" dirty="0"/>
          </a:p>
        </p:txBody>
      </p:sp>
    </p:spTree>
    <p:extLst>
      <p:ext uri="{BB962C8B-B14F-4D97-AF65-F5344CB8AC3E}">
        <p14:creationId xmlns:p14="http://schemas.microsoft.com/office/powerpoint/2010/main" val="1475327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b="1" dirty="0"/>
              <a:t>Durable Functions 2.0 - Serverless and Stateful Functions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718877"/>
            <a:ext cx="9860611" cy="1165866"/>
          </a:xfrm>
        </p:spPr>
        <p:txBody>
          <a:bodyPr/>
          <a:lstStyle/>
          <a:p>
            <a:r>
              <a:rPr lang="en-US" dirty="0"/>
              <a:t>Jeff </a:t>
            </a:r>
            <a:r>
              <a:rPr lang="en-US" dirty="0" err="1"/>
              <a:t>Hollan</a:t>
            </a:r>
            <a:endParaRPr lang="en-US" dirty="0"/>
          </a:p>
          <a:p>
            <a:r>
              <a:rPr lang="en-US" dirty="0"/>
              <a:t>Principal PM Manager – Azure Serverless</a:t>
            </a:r>
          </a:p>
          <a:p>
            <a:r>
              <a:rPr lang="en-US" dirty="0"/>
              <a:t>@</a:t>
            </a:r>
            <a:r>
              <a:rPr lang="en-US" dirty="0" err="1"/>
              <a:t>jeffhollan</a:t>
            </a:r>
            <a:endParaRPr lang="en-US" dirty="0"/>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269239" y="1189177"/>
            <a:ext cx="11653523" cy="2718821"/>
          </a:xfrm>
        </p:spPr>
        <p:txBody>
          <a:bodyPr/>
          <a:lstStyle/>
          <a:p>
            <a:r>
              <a:rPr lang="en-US" dirty="0"/>
              <a:t>Durable Functions overview</a:t>
            </a:r>
          </a:p>
          <a:p>
            <a:r>
              <a:rPr lang="en-US" dirty="0"/>
              <a:t>Durable Entities</a:t>
            </a:r>
          </a:p>
          <a:p>
            <a:r>
              <a:rPr lang="en-US" dirty="0"/>
              <a:t>Examples and scenarios</a:t>
            </a:r>
          </a:p>
          <a:p>
            <a:r>
              <a:rPr lang="en-US" dirty="0"/>
              <a:t>Q&amp;A</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07861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93B4-88E4-004E-99ED-37663C4985A0}"/>
              </a:ext>
            </a:extLst>
          </p:cNvPr>
          <p:cNvSpPr>
            <a:spLocks noGrp="1"/>
          </p:cNvSpPr>
          <p:nvPr>
            <p:ph type="title"/>
          </p:nvPr>
        </p:nvSpPr>
        <p:spPr/>
        <p:txBody>
          <a:bodyPr/>
          <a:lstStyle/>
          <a:p>
            <a:r>
              <a:rPr lang="en-US" dirty="0"/>
              <a:t>Function Chaining without Durable</a:t>
            </a:r>
          </a:p>
        </p:txBody>
      </p:sp>
      <p:pic>
        <p:nvPicPr>
          <p:cNvPr id="4" name="Graphic 3">
            <a:extLst>
              <a:ext uri="{FF2B5EF4-FFF2-40B4-BE49-F238E27FC236}">
                <a16:creationId xmlns:a16="http://schemas.microsoft.com/office/drawing/2014/main" id="{E30E2E88-48BD-B04D-BD78-7E1CFFE444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6051" y="2957721"/>
            <a:ext cx="1241701" cy="1180515"/>
          </a:xfrm>
          <a:prstGeom prst="rect">
            <a:avLst/>
          </a:prstGeom>
        </p:spPr>
      </p:pic>
      <p:pic>
        <p:nvPicPr>
          <p:cNvPr id="5" name="Graphic 4">
            <a:extLst>
              <a:ext uri="{FF2B5EF4-FFF2-40B4-BE49-F238E27FC236}">
                <a16:creationId xmlns:a16="http://schemas.microsoft.com/office/drawing/2014/main" id="{BB44D06D-7AEF-BE4B-970E-08C7C70988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8512" y="2974286"/>
            <a:ext cx="1241701" cy="1180515"/>
          </a:xfrm>
          <a:prstGeom prst="rect">
            <a:avLst/>
          </a:prstGeom>
        </p:spPr>
      </p:pic>
      <p:pic>
        <p:nvPicPr>
          <p:cNvPr id="6" name="Graphic 5">
            <a:extLst>
              <a:ext uri="{FF2B5EF4-FFF2-40B4-BE49-F238E27FC236}">
                <a16:creationId xmlns:a16="http://schemas.microsoft.com/office/drawing/2014/main" id="{8895038A-BF3C-214D-8198-BCF17E3028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82501" y="2957720"/>
            <a:ext cx="1241701" cy="1180515"/>
          </a:xfrm>
          <a:prstGeom prst="rect">
            <a:avLst/>
          </a:prstGeom>
        </p:spPr>
      </p:pic>
      <p:sp>
        <p:nvSpPr>
          <p:cNvPr id="7" name="Can 6">
            <a:extLst>
              <a:ext uri="{FF2B5EF4-FFF2-40B4-BE49-F238E27FC236}">
                <a16:creationId xmlns:a16="http://schemas.microsoft.com/office/drawing/2014/main" id="{9C24A113-6A98-7140-A8A8-C5A32C4BE0D8}"/>
              </a:ext>
            </a:extLst>
          </p:cNvPr>
          <p:cNvSpPr/>
          <p:nvPr/>
        </p:nvSpPr>
        <p:spPr>
          <a:xfrm>
            <a:off x="4731373" y="3072480"/>
            <a:ext cx="666549" cy="8627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a:extLst>
              <a:ext uri="{FF2B5EF4-FFF2-40B4-BE49-F238E27FC236}">
                <a16:creationId xmlns:a16="http://schemas.microsoft.com/office/drawing/2014/main" id="{B4F7D816-12C4-7241-B12A-ABF1572179E3}"/>
              </a:ext>
            </a:extLst>
          </p:cNvPr>
          <p:cNvSpPr/>
          <p:nvPr/>
        </p:nvSpPr>
        <p:spPr>
          <a:xfrm>
            <a:off x="7733996" y="3041415"/>
            <a:ext cx="666549" cy="8627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F066F7-824D-384E-9FBB-6C30D8FC23EE}"/>
              </a:ext>
            </a:extLst>
          </p:cNvPr>
          <p:cNvCxnSpPr>
            <a:cxnSpLocks/>
          </p:cNvCxnSpPr>
          <p:nvPr/>
        </p:nvCxnSpPr>
        <p:spPr>
          <a:xfrm>
            <a:off x="1882588" y="3547979"/>
            <a:ext cx="9163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60920-76BD-AC49-A7D4-E371F724D42E}"/>
              </a:ext>
            </a:extLst>
          </p:cNvPr>
          <p:cNvCxnSpPr>
            <a:cxnSpLocks/>
          </p:cNvCxnSpPr>
          <p:nvPr/>
        </p:nvCxnSpPr>
        <p:spPr>
          <a:xfrm>
            <a:off x="4298434" y="3547978"/>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D9822B-C275-1B4A-9F32-7BB13E451045}"/>
              </a:ext>
            </a:extLst>
          </p:cNvPr>
          <p:cNvCxnSpPr>
            <a:cxnSpLocks/>
          </p:cNvCxnSpPr>
          <p:nvPr/>
        </p:nvCxnSpPr>
        <p:spPr>
          <a:xfrm>
            <a:off x="5531223" y="3538332"/>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E1B143-148D-574D-B76C-51130F378C79}"/>
              </a:ext>
            </a:extLst>
          </p:cNvPr>
          <p:cNvCxnSpPr>
            <a:cxnSpLocks/>
          </p:cNvCxnSpPr>
          <p:nvPr/>
        </p:nvCxnSpPr>
        <p:spPr>
          <a:xfrm>
            <a:off x="7261411" y="3532487"/>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EDF204-2DBE-5A42-BED0-EACF05AB31A6}"/>
              </a:ext>
            </a:extLst>
          </p:cNvPr>
          <p:cNvCxnSpPr>
            <a:cxnSpLocks/>
          </p:cNvCxnSpPr>
          <p:nvPr/>
        </p:nvCxnSpPr>
        <p:spPr>
          <a:xfrm>
            <a:off x="8543365" y="3503836"/>
            <a:ext cx="2963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36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8914" y="2045886"/>
            <a:ext cx="9557499" cy="4046944"/>
          </a:xfrm>
          <a:prstGeom prst="rect">
            <a:avLst/>
          </a:prstGeom>
        </p:spPr>
        <p:txBody>
          <a:bodyPr wrap="square"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calls functions in sequence</a:t>
            </a:r>
            <a:endPar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public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static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a:ea typeface="Yu Gothic"/>
                <a:cs typeface="Consolas" panose="020B0609020204030204" pitchFamily="49" charset="0"/>
              </a:rPr>
              <a:t>Task</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&lt;</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object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&gt; Run(</a:t>
            </a:r>
            <a:r>
              <a:rPr kumimoji="0" lang="en-US" sz="1800" b="0" i="0" u="none" strike="noStrike" kern="1200" cap="none" spc="0" normalizeH="0" baseline="0" noProof="0" dirty="0" err="1">
                <a:ln>
                  <a:noFill/>
                </a:ln>
                <a:solidFill>
                  <a:srgbClr val="2B91AF"/>
                </a:solidFill>
                <a:effectLst/>
                <a:uLnTx/>
                <a:uFillTx/>
                <a:latin typeface="Consolas"/>
                <a:ea typeface="Yu Gothic"/>
                <a:cs typeface="Consolas" panose="020B0609020204030204" pitchFamily="49" charset="0"/>
              </a:rPr>
              <a:t>DurableOrchestrationContext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try</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"F1"</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var</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 =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"F2"</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x);</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defTabSz="914367">
              <a:defRPr/>
            </a:pP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return</a:t>
            </a:r>
            <a:r>
              <a:rPr lang="en-US" dirty="0">
                <a:solidFill>
                  <a:srgbClr val="000000"/>
                </a:solidFill>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a:ea typeface="Yu Gothic"/>
                <a:cs typeface="Consolas" panose="020B0609020204030204" pitchFamily="49" charset="0"/>
              </a:rPr>
              <a:t>await</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a:t>
            </a:r>
            <a:r>
              <a:rPr kumimoji="0" lang="en-US" sz="1800" b="0" i="0" u="none" strike="noStrike" kern="1200" cap="none" spc="0" normalizeH="0" baseline="0" noProof="0" dirty="0" err="1">
                <a:ln>
                  <a:noFill/>
                </a:ln>
                <a:solidFill>
                  <a:srgbClr val="000000"/>
                </a:solidFill>
                <a:effectLst/>
                <a:uLnTx/>
                <a:uFillTx/>
                <a:latin typeface="Consolas"/>
                <a:ea typeface="Yu Gothic"/>
                <a:cs typeface="Consolas" panose="020B0609020204030204" pitchFamily="49" charset="0"/>
              </a:rPr>
              <a:t>ctx.</a:t>
            </a:r>
            <a:r>
              <a:rPr lang="en-US" dirty="0" err="1">
                <a:solidFill>
                  <a:srgbClr val="000000"/>
                </a:solidFill>
                <a:latin typeface="Consolas"/>
                <a:ea typeface="Yu Gothic"/>
                <a:cs typeface="Consolas" panose="020B0609020204030204" pitchFamily="49" charset="0"/>
              </a:rPr>
              <a:t>CallActivityAsync</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a:t>
            </a:r>
            <a:r>
              <a:rPr kumimoji="0" lang="en-US" sz="1800" b="0" i="0" u="none" strike="noStrike" kern="1200" cap="none" spc="0" normalizeH="0" baseline="0" noProof="0" dirty="0">
                <a:ln>
                  <a:noFill/>
                </a:ln>
                <a:solidFill>
                  <a:srgbClr val="A31515"/>
                </a:solidFill>
                <a:effectLst/>
                <a:uLnTx/>
                <a:uFillTx/>
                <a:latin typeface="Consolas"/>
                <a:ea typeface="Yu Gothic"/>
                <a:cs typeface="Consolas" panose="020B0609020204030204" pitchFamily="49" charset="0"/>
              </a:rPr>
              <a:t>"F3"</a:t>
            </a:r>
            <a:r>
              <a:rPr kumimoji="0" lang="en-US" sz="1800" b="0" i="0" u="none" strike="noStrike" kern="1200" cap="none" spc="0" normalizeH="0" baseline="0" noProof="0" dirty="0">
                <a:ln>
                  <a:noFill/>
                </a:ln>
                <a:solidFill>
                  <a:srgbClr val="000000"/>
                </a:solidFill>
                <a:effectLst/>
                <a:uLnTx/>
                <a:uFillTx/>
                <a:latin typeface="Consolas"/>
                <a:ea typeface="Yu Gothic"/>
                <a:cs typeface="Consolas" panose="020B0609020204030204" pitchFamily="49" charset="0"/>
              </a:rPr>
              <a:t>, y);</a:t>
            </a:r>
            <a:endParaRPr kumimoji="0" lang="en-US" sz="2400" b="0" i="0" u="none" strike="noStrike" kern="1200" cap="none" spc="0" normalizeH="0" baseline="0" noProof="0" dirty="0">
              <a:ln>
                <a:noFill/>
              </a:ln>
              <a:solidFill>
                <a:srgbClr val="434343"/>
              </a:solidFill>
              <a:effectLst/>
              <a:uLnTx/>
              <a:uFillTx/>
              <a:latin typeface="Consolas"/>
              <a:ea typeface="Yu Gothic"/>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Yu Gothic" panose="020B0400000000000000" pitchFamily="34" charset="-128"/>
                <a:cs typeface="Consolas" panose="020B0609020204030204" pitchFamily="49" charset="0"/>
              </a:rPr>
              <a:t>catch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Yu Gothic" panose="020B0400000000000000" pitchFamily="34" charset="-128"/>
                <a:cs typeface="Consolas" panose="020B0609020204030204" pitchFamily="49" charset="0"/>
              </a:rPr>
              <a:t>Exception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    }</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Yu Gothic" panose="020B0400000000000000" pitchFamily="34" charset="-128"/>
                <a:cs typeface="Consolas" panose="020B0609020204030204" pitchFamily="49" charset="0"/>
              </a:rPr>
              <a:t>}</a:t>
            </a:r>
            <a:endParaRPr kumimoji="0" lang="en-US" sz="2400" b="0" i="0" u="none" strike="noStrike" kern="1200" cap="none" spc="0" normalizeH="0" baseline="0" noProof="0" dirty="0">
              <a:ln>
                <a:noFill/>
              </a:ln>
              <a:solidFill>
                <a:srgbClr val="434343"/>
              </a:solidFill>
              <a:effectLst/>
              <a:uLnTx/>
              <a:uFillTx/>
              <a:latin typeface="Calibri" panose="020F0502020204030204" pitchFamily="34" charset="0"/>
              <a:ea typeface="Yu Gothic" panose="020B0400000000000000" pitchFamily="34" charset="-128"/>
              <a:cs typeface="Times New Roman" panose="02020603050405020304" pitchFamily="18" charset="0"/>
            </a:endParaRPr>
          </a:p>
        </p:txBody>
      </p:sp>
      <p:sp>
        <p:nvSpPr>
          <p:cNvPr id="11" name="TextBox 10">
            <a:extLst>
              <a:ext uri="{FF2B5EF4-FFF2-40B4-BE49-F238E27FC236}">
                <a16:creationId xmlns:a16="http://schemas.microsoft.com/office/drawing/2014/main" id="{BE3C65ED-ECF2-473E-8147-8D67B67CA088}"/>
              </a:ext>
            </a:extLst>
          </p:cNvPr>
          <p:cNvSpPr txBox="1"/>
          <p:nvPr/>
        </p:nvSpPr>
        <p:spPr>
          <a:xfrm>
            <a:off x="324790" y="415433"/>
            <a:ext cx="6002797" cy="81592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702" b="0" i="0" u="none" strike="noStrike" kern="1200" cap="none" spc="-147" normalizeH="0" baseline="0" noProof="0" dirty="0">
                <a:ln w="3175">
                  <a:noFill/>
                </a:ln>
                <a:gradFill>
                  <a:gsLst>
                    <a:gs pos="1250">
                      <a:srgbClr val="434343"/>
                    </a:gs>
                    <a:gs pos="100000">
                      <a:srgbClr val="434343"/>
                    </a:gs>
                  </a:gsLst>
                  <a:lin ang="5400000" scaled="0"/>
                </a:gradFill>
                <a:effectLst/>
                <a:uLnTx/>
                <a:uFillTx/>
                <a:latin typeface="Segoe UI Light"/>
                <a:ea typeface="+mn-ea"/>
                <a:cs typeface="Segoe UI" pitchFamily="34" charset="0"/>
              </a:rPr>
              <a:t>What Durable Looks Like</a:t>
            </a:r>
          </a:p>
        </p:txBody>
      </p:sp>
      <p:sp>
        <p:nvSpPr>
          <p:cNvPr id="4" name="Rectangle 3"/>
          <p:cNvSpPr/>
          <p:nvPr/>
        </p:nvSpPr>
        <p:spPr>
          <a:xfrm>
            <a:off x="3523724" y="2370585"/>
            <a:ext cx="6354342" cy="333839"/>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
        <p:nvSpPr>
          <p:cNvPr id="5" name="Rectangle 4"/>
          <p:cNvSpPr/>
          <p:nvPr/>
        </p:nvSpPr>
        <p:spPr>
          <a:xfrm>
            <a:off x="3030352" y="3423880"/>
            <a:ext cx="4795192" cy="915693"/>
          </a:xfrm>
          <a:prstGeom prst="rect">
            <a:avLst/>
          </a:prstGeom>
          <a:noFill/>
          <a:ln w="3810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3EBFB"/>
              </a:solidFill>
              <a:effectLst/>
              <a:uLnTx/>
              <a:uFillTx/>
              <a:latin typeface="Segoe UI"/>
              <a:ea typeface="+mn-ea"/>
              <a:cs typeface="+mn-cs"/>
            </a:endParaRPr>
          </a:p>
        </p:txBody>
      </p:sp>
      <p:sp>
        <p:nvSpPr>
          <p:cNvPr id="2" name="TextBox 1"/>
          <p:cNvSpPr txBox="1"/>
          <p:nvPr/>
        </p:nvSpPr>
        <p:spPr>
          <a:xfrm>
            <a:off x="7051847" y="1909096"/>
            <a:ext cx="2952152"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9" name="TextBox 8"/>
          <p:cNvSpPr txBox="1"/>
          <p:nvPr/>
        </p:nvSpPr>
        <p:spPr>
          <a:xfrm>
            <a:off x="5382319" y="2983302"/>
            <a:ext cx="2481189" cy="452560"/>
          </a:xfrm>
          <a:prstGeom prst="rect">
            <a:avLst/>
          </a:prstGeom>
          <a:solidFill>
            <a:srgbClr val="702FA0"/>
          </a:solidFill>
        </p:spPr>
        <p:txBody>
          <a:bodyPr wrap="none" lIns="179259" tIns="89630" rIns="179259" bIns="8963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a:ea typeface="+mn-ea"/>
                <a:cs typeface="+mn-cs"/>
              </a:rPr>
              <a:t>Activity Functions</a:t>
            </a:r>
          </a:p>
        </p:txBody>
      </p:sp>
    </p:spTree>
    <p:extLst>
      <p:ext uri="{BB962C8B-B14F-4D97-AF65-F5344CB8AC3E}">
        <p14:creationId xmlns:p14="http://schemas.microsoft.com/office/powerpoint/2010/main" val="192348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0067" y="233597"/>
            <a:ext cx="11654187" cy="899409"/>
          </a:xfrm>
          <a:prstGeom prst="rect">
            <a:avLst/>
          </a:prstGeom>
        </p:spPr>
        <p:txBody>
          <a:bodyPr vert="horz" wrap="square" lIns="143407" tIns="89630" rIns="143407" bIns="8963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702"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Durable Functions Patterns</a:t>
            </a:r>
            <a:endParaRPr kumimoji="0" lang="en-US" sz="176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3841"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0" normalizeH="0" baseline="0" noProof="0">
              <a:ln w="3175">
                <a:noFill/>
              </a:ln>
              <a:solidFill>
                <a:srgbClr val="FFFFFF"/>
              </a:solidFill>
              <a:effectLst/>
              <a:uLnTx/>
              <a:uFillTx/>
              <a:latin typeface="Segoe UI Light"/>
              <a:ea typeface="+mn-ea"/>
              <a:cs typeface="Segoe UI" pitchFamily="34" charset="0"/>
            </a:endParaRPr>
          </a:p>
        </p:txBody>
      </p:sp>
      <p:pic>
        <p:nvPicPr>
          <p:cNvPr id="88" name="Picture 87"/>
          <p:cNvPicPr>
            <a:picLocks noChangeAspect="1"/>
          </p:cNvPicPr>
          <p:nvPr/>
        </p:nvPicPr>
        <p:blipFill rotWithShape="1">
          <a:blip r:embed="rId3"/>
          <a:srcRect r="66712" b="50252"/>
          <a:stretch/>
        </p:blipFill>
        <p:spPr>
          <a:xfrm>
            <a:off x="452804" y="1282526"/>
            <a:ext cx="3818656" cy="2409085"/>
          </a:xfrm>
          <a:prstGeom prst="rect">
            <a:avLst/>
          </a:prstGeom>
        </p:spPr>
      </p:pic>
      <p:pic>
        <p:nvPicPr>
          <p:cNvPr id="91" name="Picture 90"/>
          <p:cNvPicPr>
            <a:picLocks noChangeAspect="1"/>
          </p:cNvPicPr>
          <p:nvPr/>
        </p:nvPicPr>
        <p:blipFill rotWithShape="1">
          <a:blip r:embed="rId3"/>
          <a:srcRect t="49530" r="66528"/>
          <a:stretch/>
        </p:blipFill>
        <p:spPr>
          <a:xfrm>
            <a:off x="452805" y="3681067"/>
            <a:ext cx="3839745" cy="2444078"/>
          </a:xfrm>
          <a:prstGeom prst="rect">
            <a:avLst/>
          </a:prstGeom>
        </p:spPr>
      </p:pic>
      <p:pic>
        <p:nvPicPr>
          <p:cNvPr id="93" name="Picture 92"/>
          <p:cNvPicPr>
            <a:picLocks noChangeAspect="1"/>
          </p:cNvPicPr>
          <p:nvPr/>
        </p:nvPicPr>
        <p:blipFill rotWithShape="1">
          <a:blip r:embed="rId3"/>
          <a:srcRect l="33104" r="33620" b="49817"/>
          <a:stretch/>
        </p:blipFill>
        <p:spPr>
          <a:xfrm>
            <a:off x="4250373" y="1282526"/>
            <a:ext cx="3817174" cy="2430175"/>
          </a:xfrm>
          <a:prstGeom prst="rect">
            <a:avLst/>
          </a:prstGeom>
        </p:spPr>
      </p:pic>
      <p:pic>
        <p:nvPicPr>
          <p:cNvPr id="94" name="Picture 93"/>
          <p:cNvPicPr>
            <a:picLocks noChangeAspect="1"/>
          </p:cNvPicPr>
          <p:nvPr/>
        </p:nvPicPr>
        <p:blipFill rotWithShape="1">
          <a:blip r:embed="rId3"/>
          <a:srcRect l="33196" t="49748" r="33436"/>
          <a:stretch/>
        </p:blipFill>
        <p:spPr>
          <a:xfrm>
            <a:off x="8076768" y="3706804"/>
            <a:ext cx="3827718" cy="2433535"/>
          </a:xfrm>
          <a:prstGeom prst="rect">
            <a:avLst/>
          </a:prstGeom>
        </p:spPr>
      </p:pic>
      <p:pic>
        <p:nvPicPr>
          <p:cNvPr id="95" name="Picture 94"/>
          <p:cNvPicPr>
            <a:picLocks noChangeAspect="1"/>
          </p:cNvPicPr>
          <p:nvPr/>
        </p:nvPicPr>
        <p:blipFill rotWithShape="1">
          <a:blip r:embed="rId3"/>
          <a:srcRect l="66380" b="49817"/>
          <a:stretch/>
        </p:blipFill>
        <p:spPr>
          <a:xfrm>
            <a:off x="4292550" y="3681067"/>
            <a:ext cx="3856710" cy="2430175"/>
          </a:xfrm>
          <a:prstGeom prst="rect">
            <a:avLst/>
          </a:prstGeom>
        </p:spPr>
      </p:pic>
      <p:pic>
        <p:nvPicPr>
          <p:cNvPr id="96" name="Picture 95"/>
          <p:cNvPicPr>
            <a:picLocks noChangeAspect="1"/>
          </p:cNvPicPr>
          <p:nvPr/>
        </p:nvPicPr>
        <p:blipFill rotWithShape="1">
          <a:blip r:embed="rId3"/>
          <a:srcRect l="66288" t="49965"/>
          <a:stretch/>
        </p:blipFill>
        <p:spPr>
          <a:xfrm>
            <a:off x="8057001" y="1312914"/>
            <a:ext cx="3867254" cy="2422989"/>
          </a:xfrm>
          <a:prstGeom prst="rect">
            <a:avLst/>
          </a:prstGeom>
        </p:spPr>
      </p:pic>
    </p:spTree>
    <p:extLst>
      <p:ext uri="{BB962C8B-B14F-4D97-AF65-F5344CB8AC3E}">
        <p14:creationId xmlns:p14="http://schemas.microsoft.com/office/powerpoint/2010/main" val="169527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08899" y="4225136"/>
            <a:ext cx="2461312" cy="3674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236370" y="4268066"/>
            <a:ext cx="2768902"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4" name="Rectangle 3">
            <a:extLst>
              <a:ext uri="{FF2B5EF4-FFF2-40B4-BE49-F238E27FC236}">
                <a16:creationId xmlns:a16="http://schemas.microsoft.com/office/drawing/2014/main" id="{A514EBD5-9387-4F42-A2DE-5F54D875CBF9}"/>
              </a:ext>
            </a:extLst>
          </p:cNvPr>
          <p:cNvSpPr/>
          <p:nvPr/>
        </p:nvSpPr>
        <p:spPr>
          <a:xfrm>
            <a:off x="1953769"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325141" y="2895387"/>
            <a:ext cx="1685685" cy="1009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639455" y="5285824"/>
            <a:ext cx="1685685" cy="1009507"/>
          </a:xfrm>
          <a:prstGeom prst="rect">
            <a:avLst/>
          </a:prstGeom>
          <a:solidFill>
            <a:schemeClr val="accent1"/>
          </a:solid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990036" y="504378"/>
            <a:ext cx="10211929" cy="1504686"/>
          </a:xfrm>
          <a:prstGeom prst="rect">
            <a:avLst/>
          </a:prstGeom>
          <a:solidFill>
            <a:schemeClr val="accent4">
              <a:lumMod val="50000"/>
            </a:schemeClr>
          </a:solidFill>
          <a:ln>
            <a:solidFill>
              <a:srgbClr val="11111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var</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outputs = </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new</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B3EBFB">
                    <a:lumMod val="60000"/>
                    <a:lumOff val="40000"/>
                  </a:srgbClr>
                </a:solidFill>
                <a:effectLst/>
                <a:uLnTx/>
                <a:uFillTx/>
                <a:latin typeface="Consolas" panose="020B0609020204030204" pitchFamily="49" charset="0"/>
                <a:ea typeface="+mn-ea"/>
                <a:cs typeface="+mn-cs"/>
              </a:rPr>
              <a:t>List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&gt;();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lumMod val="95000"/>
                  </a:prstClr>
                </a:solidFill>
                <a:effectLst/>
                <a:uLnTx/>
                <a:uFillTx/>
                <a:latin typeface="Consolas" panose="020B0609020204030204" pitchFamily="49" charset="0"/>
                <a:ea typeface="+mn-ea"/>
                <a:cs typeface="+mn-cs"/>
              </a:rPr>
              <a:t>outputs.Add</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await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prstClr val="white">
                    <a:lumMod val="95000"/>
                  </a:prstClr>
                </a:solidFill>
                <a:effectLst/>
                <a:uLnTx/>
                <a:uFillTx/>
                <a:latin typeface="Consolas" panose="020B0609020204030204" pitchFamily="49" charset="0"/>
                <a:ea typeface="+mn-ea"/>
                <a:cs typeface="+mn-cs"/>
              </a:rPr>
              <a:t>context.CallActivityAsync</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&lt;</a:t>
            </a: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&gt;(</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89C400">
                    <a:lumMod val="60000"/>
                    <a:lumOff val="40000"/>
                  </a:srgbClr>
                </a:solidFill>
                <a:effectLst/>
                <a:uLnTx/>
                <a:uFillTx/>
                <a:latin typeface="Consolas" panose="020B0609020204030204" pitchFamily="49" charset="0"/>
                <a:ea typeface="+mn-ea"/>
                <a:cs typeface="+mn-cs"/>
              </a:rPr>
              <a:t>SayHello</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89C400">
                    <a:lumMod val="60000"/>
                    <a:lumOff val="40000"/>
                  </a:srgbClr>
                </a:solidFill>
                <a:effectLst/>
                <a:uLnTx/>
                <a:uFillTx/>
                <a:latin typeface="Consolas" panose="020B0609020204030204" pitchFamily="49" charset="0"/>
                <a:ea typeface="+mn-ea"/>
                <a:cs typeface="+mn-cs"/>
              </a:rPr>
              <a:t>“World"</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Consolas" panose="020B0609020204030204" pitchFamily="49" charset="0"/>
                <a:ea typeface="+mn-ea"/>
                <a:cs typeface="+mn-cs"/>
              </a:rPr>
              <a:t>return</a:t>
            </a:r>
            <a:r>
              <a:rPr kumimoji="0" lang="en-US" sz="18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t> outputs;</a:t>
            </a:r>
            <a:endParaRPr kumimoji="0" lang="en-US" sz="1800" b="0" i="0" u="none" strike="noStrike" kern="1200" cap="none" spc="0" normalizeH="0" baseline="0" noProof="0">
              <a:ln>
                <a:noFill/>
              </a:ln>
              <a:solidFill>
                <a:prstClr val="white">
                  <a:lumMod val="95000"/>
                </a:prstClr>
              </a:solidFill>
              <a:effectLst/>
              <a:uLnTx/>
              <a:uFillTx/>
              <a:latin typeface="Segoe UI"/>
              <a:ea typeface="+mn-ea"/>
              <a:cs typeface="+mn-cs"/>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990035" y="3223954"/>
            <a:ext cx="758976" cy="352375"/>
          </a:xfrm>
          <a:prstGeom prst="rightArrow">
            <a:avLst/>
          </a:prstGeom>
          <a:solidFill>
            <a:srgbClr val="FF9900"/>
          </a:solidFill>
          <a:ln>
            <a:solidFill>
              <a:srgbClr val="CC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53768" y="2895387"/>
            <a:ext cx="1685685" cy="1009507"/>
          </a:xfrm>
          <a:prstGeom prst="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990036" y="552410"/>
            <a:ext cx="10211928" cy="292853"/>
          </a:xfrm>
          <a:prstGeom prst="rect">
            <a:avLst/>
          </a:prstGeom>
          <a:solidFill>
            <a:srgbClr val="FFCC00">
              <a:alpha val="24706"/>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179393"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864366" y="4427299"/>
            <a:ext cx="1550178"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39489" y="4415173"/>
            <a:ext cx="266662" cy="59456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2050"/>
                </a:solidFill>
                <a:effectLst/>
                <a:uLnTx/>
                <a:uFillTx/>
                <a:latin typeface="Segoe UI"/>
                <a:ea typeface="+mn-ea"/>
                <a:cs typeface="+mn-cs"/>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0739" y="4209064"/>
            <a:ext cx="412219" cy="412219"/>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896836" y="3223954"/>
            <a:ext cx="1207415" cy="352375"/>
          </a:xfrm>
          <a:prstGeom prst="rightArrow">
            <a:avLst/>
          </a:prstGeom>
          <a:solidFill>
            <a:schemeClr val="bg2">
              <a:lumMod val="75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6186" y="2867771"/>
            <a:ext cx="412219" cy="412219"/>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325141" y="2897276"/>
            <a:ext cx="1685685" cy="1009507"/>
          </a:xfrm>
          <a:prstGeom prst="rect">
            <a:avLst/>
          </a:prstGeom>
          <a:solidFill>
            <a:srgbClr val="00B050"/>
          </a:solidFill>
          <a:ln>
            <a:solidFill>
              <a:srgbClr val="00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892814" y="4223247"/>
            <a:ext cx="2550337" cy="37479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9C400"/>
                </a:solidFill>
                <a:effectLst/>
                <a:uLnTx/>
                <a:uFillTx/>
                <a:latin typeface="Consolas" panose="020B0609020204030204" pitchFamily="49" charset="0"/>
                <a:ea typeface="+mn-ea"/>
                <a:cs typeface="+mn-cs"/>
              </a:rPr>
              <a:t>“Hello World!”</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467406" y="28953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467406" y="32031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467406" y="35108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Scheduled, </a:t>
            </a:r>
            <a:r>
              <a:rPr kumimoji="0" lang="en-US" sz="1400" b="0" i="0" u="none" strike="noStrike" kern="1200" cap="none" spc="0" normalizeH="0" baseline="0" noProof="0" err="1">
                <a:ln>
                  <a:noFill/>
                </a:ln>
                <a:solidFill>
                  <a:srgbClr val="434343">
                    <a:lumMod val="75000"/>
                  </a:srgbClr>
                </a:solidFill>
                <a:effectLst/>
                <a:uLnTx/>
                <a:uFillTx/>
                <a:latin typeface="Segoe UI"/>
                <a:ea typeface="+mn-ea"/>
                <a:cs typeface="+mn-cs"/>
              </a:rPr>
              <a:t>SayHello</a:t>
            </a: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 “World”</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467406" y="38185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5954750" y="3831156"/>
            <a:ext cx="431807" cy="352375"/>
          </a:xfrm>
          <a:prstGeom prst="rightArrow">
            <a:avLst/>
          </a:prstGeom>
          <a:solidFill>
            <a:srgbClr val="00B050"/>
          </a:solidFill>
          <a:ln>
            <a:solidFill>
              <a:srgbClr val="006600"/>
            </a:solidFill>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467406" y="41263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Task Completed, “Hello World!”</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467406" y="4434055"/>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990034" y="1103754"/>
            <a:ext cx="10211928" cy="292853"/>
          </a:xfrm>
          <a:prstGeom prst="rect">
            <a:avLst/>
          </a:prstGeom>
          <a:solidFill>
            <a:srgbClr val="FFCC00">
              <a:alpha val="25000"/>
            </a:srgbClr>
          </a:solidFill>
          <a:ln w="3175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443150" y="4109936"/>
            <a:ext cx="3734556" cy="312029"/>
          </a:xfrm>
          <a:prstGeom prst="rect">
            <a:avLst/>
          </a:prstGeom>
          <a:solidFill>
            <a:srgbClr val="FFCC00">
              <a:alpha val="25000"/>
            </a:srgbClr>
          </a:solidFill>
          <a:ln w="31750">
            <a:solidFill>
              <a:srgbClr val="FFCC00"/>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09131" y="3831155"/>
            <a:ext cx="431807" cy="352375"/>
          </a:xfrm>
          <a:prstGeom prst="rightArrow">
            <a:avLst/>
          </a:prstGeom>
          <a:solidFill>
            <a:schemeClr val="accent6"/>
          </a:solidFill>
          <a:ln>
            <a:solidFill>
              <a:schemeClr val="accent6">
                <a:lumMod val="75000"/>
              </a:schemeClr>
            </a:solid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467406" y="4741788"/>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Execution Completed, ["Hello World!”]</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467406" y="5049521"/>
            <a:ext cx="3734556" cy="312029"/>
          </a:xfrm>
          <a:prstGeom prst="rect">
            <a:avLst/>
          </a:prstGeom>
          <a:solidFill>
            <a:schemeClr val="tx2">
              <a:lumMod val="20000"/>
              <a:lumOff val="80000"/>
            </a:schemeClr>
          </a:solidFill>
          <a:ln>
            <a:solidFill>
              <a:schemeClr val="tx2">
                <a:lumMod val="60000"/>
                <a:lumOff val="40000"/>
              </a:schemeClr>
            </a:solid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lumMod val="75000"/>
                  </a:srgbClr>
                </a:solidFill>
                <a:effectLst/>
                <a:uLnTx/>
                <a:uFillTx/>
                <a:latin typeface="Segoe UI"/>
                <a:ea typeface="+mn-ea"/>
                <a:cs typeface="+mn-cs"/>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467405" y="2526108"/>
            <a:ext cx="1502976"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34343">
                    <a:lumMod val="75000"/>
                  </a:srgbClr>
                </a:solidFill>
                <a:effectLst/>
                <a:uLnTx/>
                <a:uFillTx/>
                <a:latin typeface="Segoe UI"/>
                <a:ea typeface="+mn-ea"/>
                <a:cs typeface="+mn-cs"/>
              </a:rPr>
              <a:t>History Table</a:t>
            </a:r>
          </a:p>
        </p:txBody>
      </p:sp>
    </p:spTree>
    <p:extLst>
      <p:ext uri="{BB962C8B-B14F-4D97-AF65-F5344CB8AC3E}">
        <p14:creationId xmlns:p14="http://schemas.microsoft.com/office/powerpoint/2010/main" val="828586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1.47526E-6 L 0 0.0774 " pathEditMode="relative" rAng="0" ptsTypes="AA">
                                      <p:cBhvr>
                                        <p:cTn id="155" dur="2000" fill="hold"/>
                                        <p:tgtEl>
                                          <p:spTgt spid="48"/>
                                        </p:tgtEl>
                                        <p:attrNameLst>
                                          <p:attrName>ppt_x</p:attrName>
                                          <p:attrName>ppt_y</p:attrName>
                                        </p:attrNameLst>
                                      </p:cBhvr>
                                      <p:rCtr x="0" y="3858"/>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EAC1-40BF-EF4A-ABA7-333C115BAFCF}"/>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dirty="0"/>
              <a:t>Durable Functions 2.0</a:t>
            </a:r>
          </a:p>
        </p:txBody>
      </p:sp>
      <p:sp>
        <p:nvSpPr>
          <p:cNvPr id="3" name="Text Placeholder 2">
            <a:extLst>
              <a:ext uri="{FF2B5EF4-FFF2-40B4-BE49-F238E27FC236}">
                <a16:creationId xmlns:a16="http://schemas.microsoft.com/office/drawing/2014/main" id="{3BFFDA92-F572-6347-9C58-0F9CBB8B73E4}"/>
              </a:ext>
            </a:extLst>
          </p:cNvPr>
          <p:cNvSpPr>
            <a:spLocks noGrp="1"/>
          </p:cNvSpPr>
          <p:nvPr>
            <p:ph type="body" sz="quarter" idx="11"/>
          </p:nvPr>
        </p:nvSpPr>
        <p:spPr>
          <a:xfrm>
            <a:off x="4941888" y="585788"/>
            <a:ext cx="6667500" cy="5683249"/>
          </a:xfrm>
          <a:prstGeom prst="rect">
            <a:avLst/>
          </a:prstGeom>
        </p:spPr>
        <p:txBody>
          <a:bodyPr wrap="square" anchor="ctr">
            <a:normAutofit/>
          </a:bodyPr>
          <a:lstStyle/>
          <a:p>
            <a:pPr marL="457200" indent="-457200">
              <a:buFont typeface="Arial" panose="020B0604020202020204" pitchFamily="34" charset="0"/>
              <a:buChar char="•"/>
            </a:pPr>
            <a:r>
              <a:rPr lang="en-US" dirty="0"/>
              <a:t>Durable Entities for stateful entities (actor-like)</a:t>
            </a:r>
            <a:endParaRPr lang="en-US" b="1" dirty="0"/>
          </a:p>
          <a:p>
            <a:pPr marL="457200" indent="-457200">
              <a:buFont typeface="Arial" panose="020B0604020202020204" pitchFamily="34" charset="0"/>
              <a:buChar char="•"/>
            </a:pPr>
            <a:r>
              <a:rPr lang="en-US" dirty="0"/>
              <a:t>Durable HTTP for resilient HTTP request within an orchestration</a:t>
            </a:r>
          </a:p>
          <a:p>
            <a:pPr marL="457200" indent="-457200">
              <a:buFont typeface="Arial" panose="020B0604020202020204" pitchFamily="34" charset="0"/>
              <a:buChar char="•"/>
            </a:pPr>
            <a:r>
              <a:rPr lang="en-US" dirty="0"/>
              <a:t>Pluggable state providers</a:t>
            </a:r>
          </a:p>
          <a:p>
            <a:pPr marL="457200" indent="-457200">
              <a:buFont typeface="Arial" panose="020B0604020202020204" pitchFamily="34" charset="0"/>
              <a:buChar char="•"/>
            </a:pPr>
            <a:r>
              <a:rPr lang="en-US" dirty="0"/>
              <a:t>Roslyn Analyzer</a:t>
            </a:r>
          </a:p>
          <a:p>
            <a:pPr marL="457200" indent="-457200">
              <a:buFont typeface="Arial" panose="020B0604020202020204" pitchFamily="34" charset="0"/>
              <a:buChar char="•"/>
            </a:pPr>
            <a:r>
              <a:rPr lang="en-US" dirty="0"/>
              <a:t>Interface and testability improvements</a:t>
            </a:r>
          </a:p>
        </p:txBody>
      </p:sp>
    </p:spTree>
    <p:extLst>
      <p:ext uri="{BB962C8B-B14F-4D97-AF65-F5344CB8AC3E}">
        <p14:creationId xmlns:p14="http://schemas.microsoft.com/office/powerpoint/2010/main" val="3875240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2CDD-6AA8-AD4A-8F3F-D0303002009E}"/>
              </a:ext>
            </a:extLst>
          </p:cNvPr>
          <p:cNvSpPr>
            <a:spLocks noGrp="1"/>
          </p:cNvSpPr>
          <p:nvPr>
            <p:ph type="title"/>
          </p:nvPr>
        </p:nvSpPr>
        <p:spPr>
          <a:xfrm>
            <a:off x="268079" y="0"/>
            <a:ext cx="11655840" cy="899665"/>
          </a:xfrm>
        </p:spPr>
        <p:txBody>
          <a:bodyPr/>
          <a:lstStyle/>
          <a:p>
            <a:r>
              <a:rPr lang="en-US" dirty="0"/>
              <a:t>Durable Entity: Counter</a:t>
            </a:r>
          </a:p>
        </p:txBody>
      </p:sp>
      <p:sp>
        <p:nvSpPr>
          <p:cNvPr id="5" name="Slide Number Placeholder 4">
            <a:extLst>
              <a:ext uri="{FF2B5EF4-FFF2-40B4-BE49-F238E27FC236}">
                <a16:creationId xmlns:a16="http://schemas.microsoft.com/office/drawing/2014/main" id="{CF48A9EE-017B-BB46-9F44-4744C43351A1}"/>
              </a:ext>
            </a:extLst>
          </p:cNvPr>
          <p:cNvSpPr>
            <a:spLocks noGrp="1"/>
          </p:cNvSpPr>
          <p:nvPr>
            <p:ph type="sldNum" sz="quarter" idx="12"/>
          </p:nvPr>
        </p:nvSpPr>
        <p:spPr/>
        <p:txBody>
          <a:bodyPr/>
          <a:lstStyle/>
          <a:p>
            <a:r>
              <a:rPr lang="en-US" dirty="0"/>
              <a:t> </a:t>
            </a:r>
          </a:p>
        </p:txBody>
      </p:sp>
      <p:pic>
        <p:nvPicPr>
          <p:cNvPr id="4" name="Picture 3">
            <a:extLst>
              <a:ext uri="{FF2B5EF4-FFF2-40B4-BE49-F238E27FC236}">
                <a16:creationId xmlns:a16="http://schemas.microsoft.com/office/drawing/2014/main" id="{56EBF1CB-352C-EA46-8CD4-313F77C7EAD7}"/>
              </a:ext>
            </a:extLst>
          </p:cNvPr>
          <p:cNvPicPr>
            <a:picLocks noChangeAspect="1"/>
          </p:cNvPicPr>
          <p:nvPr/>
        </p:nvPicPr>
        <p:blipFill>
          <a:blip r:embed="rId3"/>
          <a:stretch>
            <a:fillRect/>
          </a:stretch>
        </p:blipFill>
        <p:spPr>
          <a:xfrm>
            <a:off x="446233" y="218661"/>
            <a:ext cx="11299533" cy="6858000"/>
          </a:xfrm>
          <a:prstGeom prst="rect">
            <a:avLst/>
          </a:prstGeom>
        </p:spPr>
      </p:pic>
    </p:spTree>
    <p:extLst>
      <p:ext uri="{BB962C8B-B14F-4D97-AF65-F5344CB8AC3E}">
        <p14:creationId xmlns:p14="http://schemas.microsoft.com/office/powerpoint/2010/main" val="921807742"/>
      </p:ext>
    </p:extLst>
  </p:cSld>
  <p:clrMapOvr>
    <a:masterClrMapping/>
  </p:clrMapOvr>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2664</TotalTime>
  <Words>1087</Words>
  <Application>Microsoft Office PowerPoint</Application>
  <PresentationFormat>Widescreen</PresentationFormat>
  <Paragraphs>126</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Segoe UI Semilight</vt:lpstr>
      <vt:lpstr>Wingdings</vt:lpstr>
      <vt:lpstr>Dotnet_Template</vt:lpstr>
      <vt:lpstr>PowerPoint Presentation</vt:lpstr>
      <vt:lpstr>Durable Functions 2.0 - Serverless and Stateful Functions</vt:lpstr>
      <vt:lpstr>Agenda</vt:lpstr>
      <vt:lpstr>Function Chaining without Durable</vt:lpstr>
      <vt:lpstr>PowerPoint Presentation</vt:lpstr>
      <vt:lpstr>PowerPoint Presentation</vt:lpstr>
      <vt:lpstr>PowerPoint Presentation</vt:lpstr>
      <vt:lpstr>Durable Functions 2.0</vt:lpstr>
      <vt:lpstr>Durable Entity: Counter</vt:lpstr>
      <vt:lpstr>Circuit Breaker Pattern</vt:lpstr>
      <vt:lpstr>Circuit Breaker Pattern</vt:lpstr>
      <vt:lpstr>Circuit Breaker Pattern</vt:lpstr>
      <vt:lpstr>Circuit Breaker Pattern</vt:lpstr>
      <vt:lpstr>Circuit Breaker Pattern</vt:lpstr>
      <vt:lpstr>Circuit Breaker Pattern</vt:lpstr>
      <vt:lpstr>Resources and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Beth Massi</cp:lastModifiedBy>
  <cp:revision>6</cp:revision>
  <dcterms:created xsi:type="dcterms:W3CDTF">2018-01-09T22:22:16Z</dcterms:created>
  <dcterms:modified xsi:type="dcterms:W3CDTF">2019-09-24T22:16:39Z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